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72" r:id="rId6"/>
    <p:sldId id="273" r:id="rId7"/>
    <p:sldId id="274" r:id="rId8"/>
    <p:sldId id="266" r:id="rId9"/>
    <p:sldId id="267" r:id="rId10"/>
    <p:sldId id="268" r:id="rId11"/>
    <p:sldId id="269" r:id="rId12"/>
    <p:sldId id="270" r:id="rId13"/>
    <p:sldId id="271" r:id="rId14"/>
    <p:sldId id="261" r:id="rId15"/>
    <p:sldId id="260" r:id="rId16"/>
    <p:sldId id="275" r:id="rId17"/>
    <p:sldId id="278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67064428-8AA5-482E-A945-DE813ADE18E3}">
          <p14:sldIdLst>
            <p14:sldId id="256"/>
          </p14:sldIdLst>
        </p14:section>
        <p14:section name="Başlıksız Bölüm" id="{3C412FAF-3915-4FBC-B4AB-C47F9DAC3619}">
          <p14:sldIdLst>
            <p14:sldId id="257"/>
            <p14:sldId id="258"/>
            <p14:sldId id="279"/>
            <p14:sldId id="272"/>
            <p14:sldId id="273"/>
            <p14:sldId id="274"/>
            <p14:sldId id="266"/>
            <p14:sldId id="267"/>
            <p14:sldId id="268"/>
            <p14:sldId id="269"/>
            <p14:sldId id="270"/>
            <p14:sldId id="271"/>
            <p14:sldId id="261"/>
            <p14:sldId id="260"/>
            <p14:sldId id="275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kan" initials="B" lastIdx="2" clrIdx="0">
    <p:extLst>
      <p:ext uri="{19B8F6BF-5375-455C-9EA6-DF929625EA0E}">
        <p15:presenceInfo xmlns:p15="http://schemas.microsoft.com/office/powerpoint/2012/main" userId="Birk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838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BCF6-2887-4248-AB11-CBD2C80D0796}" type="datetimeFigureOut">
              <a:rPr lang="tr-TR" smtClean="0"/>
              <a:t>29.4.2015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65CF-2447-4FE7-8327-557350140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BCF6-2887-4248-AB11-CBD2C80D0796}" type="datetimeFigureOut">
              <a:rPr lang="tr-TR" smtClean="0"/>
              <a:t>29.4.2015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65CF-2447-4FE7-8327-557350140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303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BCF6-2887-4248-AB11-CBD2C80D0796}" type="datetimeFigureOut">
              <a:rPr lang="tr-TR" smtClean="0"/>
              <a:t>29.4.2015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65CF-2447-4FE7-8327-557350140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7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BCF6-2887-4248-AB11-CBD2C80D0796}" type="datetimeFigureOut">
              <a:rPr lang="tr-TR" smtClean="0"/>
              <a:t>29.4.2015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65CF-2447-4FE7-8327-557350140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67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BCF6-2887-4248-AB11-CBD2C80D0796}" type="datetimeFigureOut">
              <a:rPr lang="tr-TR" smtClean="0"/>
              <a:t>29.4.2015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65CF-2447-4FE7-8327-557350140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752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BCF6-2887-4248-AB11-CBD2C80D0796}" type="datetimeFigureOut">
              <a:rPr lang="tr-TR" smtClean="0"/>
              <a:t>29.4.2015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65CF-2447-4FE7-8327-557350140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42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BCF6-2887-4248-AB11-CBD2C80D0796}" type="datetimeFigureOut">
              <a:rPr lang="tr-TR" smtClean="0"/>
              <a:t>29.4.2015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65CF-2447-4FE7-8327-557350140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571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BCF6-2887-4248-AB11-CBD2C80D0796}" type="datetimeFigureOut">
              <a:rPr lang="tr-TR" smtClean="0"/>
              <a:t>29.4.2015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65CF-2447-4FE7-8327-557350140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979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BCF6-2887-4248-AB11-CBD2C80D0796}" type="datetimeFigureOut">
              <a:rPr lang="tr-TR" smtClean="0"/>
              <a:t>29.4.2015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65CF-2447-4FE7-8327-557350140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498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BCF6-2887-4248-AB11-CBD2C80D0796}" type="datetimeFigureOut">
              <a:rPr lang="tr-TR" smtClean="0"/>
              <a:t>29.4.2015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65CF-2447-4FE7-8327-557350140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34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BCF6-2887-4248-AB11-CBD2C80D0796}" type="datetimeFigureOut">
              <a:rPr lang="tr-TR" smtClean="0"/>
              <a:t>29.4.2015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65CF-2447-4FE7-8327-557350140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246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3BCF6-2887-4248-AB11-CBD2C80D0796}" type="datetimeFigureOut">
              <a:rPr lang="tr-TR" smtClean="0"/>
              <a:t>29.4.2015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B65CF-2447-4FE7-8327-557350140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096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deftertest.veriban.com.t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4348143"/>
            <a:ext cx="9144000" cy="873860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latin typeface="+mn-lt"/>
              </a:rPr>
              <a:t>E-defter yükleme kılavuzu</a:t>
            </a:r>
            <a:endParaRPr lang="tr-TR" sz="4800" b="1" dirty="0"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262246"/>
            <a:ext cx="9144000" cy="545699"/>
          </a:xfrm>
        </p:spPr>
        <p:txBody>
          <a:bodyPr/>
          <a:lstStyle/>
          <a:p>
            <a:r>
              <a:rPr lang="tr-TR" b="1" dirty="0" smtClean="0"/>
              <a:t>E-defter yükleme &amp; E-defter imzalama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37" y="979135"/>
            <a:ext cx="2657327" cy="30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0" y="-504825"/>
            <a:ext cx="12687300" cy="786765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0" y="3043365"/>
            <a:ext cx="5946431" cy="9759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/>
        </p:spPr>
        <p:txBody>
          <a:bodyPr wrap="square" rtlCol="0">
            <a:noAutofit/>
          </a:bodyPr>
          <a:lstStyle/>
          <a:p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Defteriniz başarılı bir şekilde yüklendiğinde menüden ‘Defterler’ altında ‘Yüklenmiş </a:t>
            </a:r>
            <a:r>
              <a:rPr lang="tr-TR" dirty="0" err="1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defterler’e</a:t>
            </a:r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tıklayarak durumunu görüntüleyebilirsiniz.</a:t>
            </a:r>
            <a:endParaRPr lang="tr-TR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9013371" y="2194921"/>
            <a:ext cx="1738365" cy="924448"/>
          </a:xfrm>
          <a:prstGeom prst="ellipse">
            <a:avLst/>
          </a:prstGeom>
          <a:solidFill>
            <a:srgbClr val="92D05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ğ Ok 4"/>
          <p:cNvSpPr/>
          <p:nvPr/>
        </p:nvSpPr>
        <p:spPr>
          <a:xfrm rot="16200000">
            <a:off x="324381" y="2362911"/>
            <a:ext cx="633046" cy="727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5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0" y="-504825"/>
            <a:ext cx="12687300" cy="786765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659794" y="5756419"/>
            <a:ext cx="7282862" cy="7448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/>
        </p:spPr>
        <p:txBody>
          <a:bodyPr wrap="square" rtlCol="0">
            <a:noAutofit/>
          </a:bodyPr>
          <a:lstStyle/>
          <a:p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Dosyanız kuyrukta başarıyla işlendiğinde ‘Yüklenmiş defterler’ içinde </a:t>
            </a:r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‘DOSYA BAŞARIYLA İŞLENDİ’ şeklinde görüntülenecektir.</a:t>
            </a:r>
            <a:endParaRPr lang="tr-TR" dirty="0" smtClean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endParaRPr lang="tr-TR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Aşağı Ok 3"/>
          <p:cNvSpPr/>
          <p:nvPr/>
        </p:nvSpPr>
        <p:spPr>
          <a:xfrm rot="10800000">
            <a:off x="8340132" y="5194998"/>
            <a:ext cx="844061" cy="532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001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0" y="-504825"/>
            <a:ext cx="12687300" cy="786765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518738" y="3429000"/>
            <a:ext cx="5799152" cy="72476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/>
        </p:spPr>
        <p:txBody>
          <a:bodyPr wrap="square" rtlCol="0">
            <a:noAutofit/>
          </a:bodyPr>
          <a:lstStyle/>
          <a:p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Başarıyla yüklenmiş defterinizin </a:t>
            </a:r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detaylarını görüntülemek için ‘</a:t>
            </a:r>
            <a:r>
              <a:rPr lang="tr-TR" dirty="0" err="1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Göster’e</a:t>
            </a:r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tıklayın ve kontrol edin</a:t>
            </a:r>
            <a:endParaRPr lang="tr-TR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Aşağı Ok 3"/>
          <p:cNvSpPr/>
          <p:nvPr/>
        </p:nvSpPr>
        <p:spPr>
          <a:xfrm rot="10800000">
            <a:off x="9093759" y="2863780"/>
            <a:ext cx="1095270" cy="565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3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0" y="-504825"/>
            <a:ext cx="12687300" cy="786765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292838" y="4711393"/>
            <a:ext cx="7152235" cy="4233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/>
        </p:spPr>
        <p:txBody>
          <a:bodyPr wrap="square" rtlCol="0">
            <a:noAutofit/>
          </a:bodyPr>
          <a:lstStyle/>
          <a:p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Örnek olarak, Yevmiye </a:t>
            </a:r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defterini görüntülemek için ‘</a:t>
            </a:r>
            <a:r>
              <a:rPr lang="tr-TR" dirty="0" err="1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Önizleme’ye</a:t>
            </a:r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tıklayın</a:t>
            </a:r>
            <a:endParaRPr lang="tr-TR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ağ Ok 3"/>
          <p:cNvSpPr/>
          <p:nvPr/>
        </p:nvSpPr>
        <p:spPr>
          <a:xfrm rot="16200000">
            <a:off x="8098971" y="3972838"/>
            <a:ext cx="753627" cy="723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6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0" y="-504825"/>
            <a:ext cx="12687300" cy="786764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33788" y="933212"/>
            <a:ext cx="5835899" cy="146834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/>
        </p:spPr>
        <p:txBody>
          <a:bodyPr wrap="square" rtlCol="0">
            <a:noAutofit/>
          </a:bodyPr>
          <a:lstStyle/>
          <a:p>
            <a:r>
              <a:rPr lang="tr-TR" dirty="0"/>
              <a:t>Mutlaka yükleme yaptıktan sonra yevmiye defterindeki kayıtlardan en az birkaç tanesini kontrol edin, Örnek olarak öncelikle kasa ve bankanızın borç tarafına işlenmiş olduğundan emin olun</a:t>
            </a:r>
            <a:r>
              <a:rPr lang="tr-TR" dirty="0" smtClean="0"/>
              <a:t>. Aşağıda yanlış bir örnek görebilirsiniz.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63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0" y="-504825"/>
            <a:ext cx="12687300" cy="786765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101918" y="4631006"/>
            <a:ext cx="642205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/>
        </p:spPr>
        <p:txBody>
          <a:bodyPr wrap="square" rtlCol="0">
            <a:noAutofit/>
          </a:bodyPr>
          <a:lstStyle/>
          <a:p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Defter-i Kebir’i görüntülemek için Defter ‘</a:t>
            </a:r>
            <a:r>
              <a:rPr lang="tr-TR" dirty="0" err="1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Önizleme’ye</a:t>
            </a:r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tıklayın</a:t>
            </a:r>
            <a:endParaRPr lang="tr-TR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ağ Ok 2"/>
          <p:cNvSpPr/>
          <p:nvPr/>
        </p:nvSpPr>
        <p:spPr>
          <a:xfrm rot="16200000">
            <a:off x="8159261" y="3932645"/>
            <a:ext cx="663192" cy="733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98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0" y="-504825"/>
            <a:ext cx="12687300" cy="786764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35239" y="651859"/>
            <a:ext cx="5835899" cy="122718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/>
        </p:spPr>
        <p:txBody>
          <a:bodyPr wrap="square" rtlCol="0">
            <a:noAutofit/>
          </a:bodyPr>
          <a:lstStyle/>
          <a:p>
            <a:r>
              <a:rPr lang="tr-TR" dirty="0"/>
              <a:t>Mutlaka yükleme yaptıktan sonra yevmiye defterindeki kayıtlardan en az birkaç tanesini kontrol edin, Örnek olarak öncelikle kasa ve bankanızın borç tarafına işlenmiş olduğundan emin olun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04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942103" y="4500378"/>
            <a:ext cx="8307794" cy="17898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/>
        </p:spPr>
        <p:txBody>
          <a:bodyPr wrap="square" rtlCol="0">
            <a:noAutofit/>
          </a:bodyPr>
          <a:lstStyle/>
          <a:p>
            <a:pPr algn="ctr"/>
            <a:r>
              <a:rPr lang="tr-TR" dirty="0" smtClean="0"/>
              <a:t>Bütün bu kontrolleri sağladıktan sonra İmza yazılımını yüklememiz için bizi arayın ve İmza yazılımı için defterinizin imzalanması aşaması ile ilgili testleri tamamlayalım.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Sonraki adım, aynı işlemleri canlı ortamda yaparak defterinizin gönderimini sağlamak.</a:t>
            </a:r>
          </a:p>
          <a:p>
            <a:pPr algn="ctr"/>
            <a:r>
              <a:rPr lang="tr-TR" dirty="0" smtClean="0"/>
              <a:t>Teşekkürler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37" y="979135"/>
            <a:ext cx="2657327" cy="30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0" y="-504825"/>
            <a:ext cx="12687300" cy="786765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769947" y="3354865"/>
            <a:ext cx="5799152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/>
        </p:spPr>
        <p:txBody>
          <a:bodyPr wrap="square" rtlCol="0">
            <a:noAutofit/>
          </a:bodyPr>
          <a:lstStyle/>
          <a:p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Test ortamı için verilen kullanıcı adı ve şifrenizle giriş yapın. </a:t>
            </a:r>
          </a:p>
          <a:p>
            <a:endParaRPr lang="tr-TR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-80387" y="822321"/>
            <a:ext cx="3265715" cy="290187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/>
        </p:spPr>
        <p:txBody>
          <a:bodyPr wrap="square" rtlCol="0">
            <a:noAutofit/>
          </a:bodyPr>
          <a:lstStyle/>
          <a:p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hlinkClick r:id="rId3"/>
              </a:rPr>
              <a:t>http://edeftertest.veriban.com.tr</a:t>
            </a:r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adresindeki Test ortamımıza girin.</a:t>
            </a:r>
            <a:b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tr-TR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(Bu test sürecini başarıyla tamamlayana ve test ortamına yüklediğiniz defterinizi imzalayana kadar </a:t>
            </a:r>
            <a:r>
              <a:rPr lang="tr-TR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http://edefter.veriban.com.tr </a:t>
            </a:r>
            <a:r>
              <a:rPr lang="tr-TR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adresindeki canlı ortama giriş yapıp veri yüklemeyin.)</a:t>
            </a:r>
            <a:endParaRPr lang="tr-TR" dirty="0" smtClean="0"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endParaRPr lang="tr-TR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Aşağı Ok 1"/>
          <p:cNvSpPr/>
          <p:nvPr/>
        </p:nvSpPr>
        <p:spPr>
          <a:xfrm rot="10800000">
            <a:off x="898430" y="211405"/>
            <a:ext cx="552659" cy="52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20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0" y="-504825"/>
            <a:ext cx="12687300" cy="786765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3106168"/>
            <a:ext cx="5799152" cy="9131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/>
        </p:spPr>
        <p:txBody>
          <a:bodyPr wrap="square" rtlCol="0">
            <a:noAutofit/>
          </a:bodyPr>
          <a:lstStyle/>
          <a:p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Giriş yaptığınızda ilk iş olarak ‘Hesap ayarları’ bölümüne tıklayın ve bilgilerinizi doğru bir şekilde doldurun.</a:t>
            </a:r>
          </a:p>
          <a:p>
            <a:r>
              <a:rPr lang="tr-TR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Bu bilgileri girmeden defter yüklemeyi denemeyin</a:t>
            </a:r>
            <a:endParaRPr lang="tr-TR" dirty="0"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şağı Ok 2"/>
          <p:cNvSpPr/>
          <p:nvPr/>
        </p:nvSpPr>
        <p:spPr>
          <a:xfrm rot="10800000">
            <a:off x="110532" y="2783393"/>
            <a:ext cx="422031" cy="281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8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0" y="-504825"/>
            <a:ext cx="12687300" cy="786765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522136" y="5266565"/>
            <a:ext cx="9244483" cy="10638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/>
        </p:spPr>
        <p:txBody>
          <a:bodyPr wrap="square" rtlCol="0">
            <a:noAutofit/>
          </a:bodyPr>
          <a:lstStyle/>
          <a:p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Örnek olarak Cadde/Sokak alanına açık adresinizi yazın ve Kapı </a:t>
            </a:r>
            <a:r>
              <a:rPr lang="tr-TR" dirty="0" err="1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no</a:t>
            </a:r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alanına sadece 30/5 şeklinde numerik bilgileri yazın.</a:t>
            </a:r>
          </a:p>
          <a:p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Zaman sunucusu ile ilgili bilgileri doldurmaya ihtiyacınız yok.</a:t>
            </a:r>
            <a:endParaRPr lang="tr-TR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89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0" y="-504825"/>
            <a:ext cx="12687300" cy="786765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383654" y="1297548"/>
            <a:ext cx="8559001" cy="3001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/>
        </p:spPr>
        <p:txBody>
          <a:bodyPr wrap="square" rtlCol="0">
            <a:noAutofit/>
          </a:bodyPr>
          <a:lstStyle/>
          <a:p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1-‘Dosya ekle’ tuşuna basarak bilgisayarınızdan </a:t>
            </a:r>
            <a:r>
              <a:rPr lang="tr-TR" dirty="0" err="1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xls</a:t>
            </a:r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veya </a:t>
            </a:r>
            <a:r>
              <a:rPr lang="tr-TR" dirty="0" err="1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csv</a:t>
            </a:r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formatındaki defterinizi seçin.</a:t>
            </a:r>
            <a:endParaRPr lang="tr-TR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485813" y="2903218"/>
            <a:ext cx="3533149" cy="3001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/>
        </p:spPr>
        <p:txBody>
          <a:bodyPr wrap="square" rtlCol="0">
            <a:noAutofit/>
          </a:bodyPr>
          <a:lstStyle/>
          <a:p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2-Daha </a:t>
            </a:r>
            <a:r>
              <a:rPr lang="tr-TR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sonra ‘Dönem’ ve ‘Yıl’ </a:t>
            </a:r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seçin</a:t>
            </a:r>
            <a:endParaRPr lang="tr-TR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361695" y="1990505"/>
            <a:ext cx="2074463" cy="3001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/>
        </p:spPr>
        <p:txBody>
          <a:bodyPr wrap="square" rtlCol="0">
            <a:noAutofit/>
          </a:bodyPr>
          <a:lstStyle/>
          <a:p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3- ‘</a:t>
            </a:r>
            <a:r>
              <a:rPr lang="tr-TR" dirty="0" err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Yükle’ye</a:t>
            </a:r>
            <a:r>
              <a:rPr lang="tr-TR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tıklayın.</a:t>
            </a:r>
            <a:endParaRPr lang="tr-TR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99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0" y="-504825"/>
            <a:ext cx="12687300" cy="786765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001436" y="1124131"/>
            <a:ext cx="642205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/>
        </p:spPr>
        <p:txBody>
          <a:bodyPr wrap="square" rtlCol="0">
            <a:noAutofit/>
          </a:bodyPr>
          <a:lstStyle/>
          <a:p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Dosyanızın yüklemesi tamamlandığında şu şekilde görüntülenir:</a:t>
            </a:r>
            <a:endParaRPr lang="tr-TR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0" y="-504825"/>
            <a:ext cx="12687300" cy="786765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479302" y="2540947"/>
            <a:ext cx="8458518" cy="62428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/>
        </p:spPr>
        <p:txBody>
          <a:bodyPr wrap="square" rtlCol="0">
            <a:noAutofit/>
          </a:bodyPr>
          <a:lstStyle/>
          <a:p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Defter durum görüntüleme: Sol menüdeki </a:t>
            </a:r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‘</a:t>
            </a:r>
            <a:r>
              <a:rPr lang="tr-TR" dirty="0" err="1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Defterler’in</a:t>
            </a:r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altından ‘</a:t>
            </a:r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Yüklenmiş </a:t>
            </a:r>
            <a:r>
              <a:rPr lang="tr-TR" dirty="0" err="1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Defterler’i</a:t>
            </a:r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tıklayarak yüklediğiniz defterin durumunu görüntüleyebilirsiniz.</a:t>
            </a:r>
            <a:endParaRPr lang="tr-TR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415474" y="3429000"/>
            <a:ext cx="8458518" cy="10245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/>
        </p:spPr>
        <p:txBody>
          <a:bodyPr wrap="square" rtlCol="0">
            <a:noAutofit/>
          </a:bodyPr>
          <a:lstStyle/>
          <a:p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Hata durumu: Yüklediğiniz defterle ilgili bir hata varsa ‘Durum Kod’ alanında görüntülenir, ‘Detay Göster’ ve ‘Hata Göster’ butonları ile çözmeniz gereken sorunları görebilir ve düzelttikten sonra defterinizi tekrar yükleyebilirsiniz.</a:t>
            </a:r>
            <a:endParaRPr lang="tr-TR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7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0" y="-504825"/>
            <a:ext cx="12687300" cy="786765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061728" y="4018057"/>
            <a:ext cx="5799152" cy="6745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/>
        </p:spPr>
        <p:txBody>
          <a:bodyPr wrap="square" rtlCol="0">
            <a:noAutofit/>
          </a:bodyPr>
          <a:lstStyle/>
          <a:p>
            <a:r>
              <a:rPr lang="tr-TR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Hata Açıklama görüntüleme: burada görüntülenen sorunlar genellikle sizin düzeltmeniz gereken sorunlardır. </a:t>
            </a:r>
            <a:endParaRPr lang="tr-TR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05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0" y="-504825"/>
            <a:ext cx="12687300" cy="786765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378438" y="1194469"/>
            <a:ext cx="7936005" cy="3630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noAutofit/>
          </a:bodyPr>
          <a:lstStyle/>
          <a:p>
            <a:r>
              <a:rPr lang="tr-TR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Gereken düzeltmeleri yaptıktan sonra defterinizi tekrar yükleyebilirsiniz.</a:t>
            </a:r>
            <a:endParaRPr lang="tr-TR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09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outerShdw blurRad="50800" dist="50800" dir="5400000" algn="ctr" rotWithShape="0">
            <a:schemeClr val="bg1"/>
          </a:outerShdw>
        </a:effectLst>
      </a:spPr>
      <a:bodyPr wrap="square" rtlCol="0">
        <a:noAutofit/>
      </a:bodyPr>
      <a:lstStyle>
        <a:defPPr>
          <a:defRPr dirty="0" smtClean="0"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352</Words>
  <Application>Microsoft Office PowerPoint</Application>
  <PresentationFormat>Geniş ekran</PresentationFormat>
  <Paragraphs>27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Teması</vt:lpstr>
      <vt:lpstr>E-defter yükleme kılavuzu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E-defter yükleme kılavuzu</dc:title>
  <dc:creator>Birkan</dc:creator>
  <cp:lastModifiedBy>Birkan</cp:lastModifiedBy>
  <cp:revision>26</cp:revision>
  <dcterms:created xsi:type="dcterms:W3CDTF">2015-04-27T13:26:09Z</dcterms:created>
  <dcterms:modified xsi:type="dcterms:W3CDTF">2015-04-29T12:38:08Z</dcterms:modified>
</cp:coreProperties>
</file>